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4"/>
  </p:sldMasterIdLst>
  <p:notesMasterIdLst>
    <p:notesMasterId r:id="rId24"/>
  </p:notesMasterIdLst>
  <p:handoutMasterIdLst>
    <p:handoutMasterId r:id="rId25"/>
  </p:handoutMasterIdLst>
  <p:sldIdLst>
    <p:sldId id="292" r:id="rId5"/>
    <p:sldId id="291" r:id="rId6"/>
    <p:sldId id="304" r:id="rId7"/>
    <p:sldId id="294" r:id="rId8"/>
    <p:sldId id="295" r:id="rId9"/>
    <p:sldId id="296" r:id="rId10"/>
    <p:sldId id="301" r:id="rId11"/>
    <p:sldId id="302" r:id="rId12"/>
    <p:sldId id="311" r:id="rId13"/>
    <p:sldId id="303" r:id="rId14"/>
    <p:sldId id="297" r:id="rId15"/>
    <p:sldId id="305" r:id="rId16"/>
    <p:sldId id="310" r:id="rId17"/>
    <p:sldId id="308" r:id="rId18"/>
    <p:sldId id="307" r:id="rId19"/>
    <p:sldId id="306" r:id="rId20"/>
    <p:sldId id="298" r:id="rId21"/>
    <p:sldId id="300" r:id="rId22"/>
    <p:sldId id="293" r:id="rId23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tente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082"/>
    <a:srgbClr val="F3E068"/>
    <a:srgbClr val="E98B0D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9" autoAdjust="0"/>
  </p:normalViewPr>
  <p:slideViewPr>
    <p:cSldViewPr snapToGrid="0">
      <p:cViewPr>
        <p:scale>
          <a:sx n="122" d="100"/>
          <a:sy n="122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xmlns="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09/05/2024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09/05/2024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CA46E8E-89D0-493E-ABBF-B63A9C819C41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 smtClean="0"/>
              <a:t>Piè di pagina</a:t>
            </a:r>
            <a:endParaRPr lang="it-I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9D1554E-7EF2-44AC-BA44-70A2B54D9DB9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 smtClean="0"/>
              <a:t>Piè di pagina</a:t>
            </a:r>
            <a:endParaRPr lang="it-I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CA46E8E-89D0-493E-ABBF-B63A9C819C41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 smtClean="0"/>
              <a:t>Piè di pagina</a:t>
            </a:r>
            <a:endParaRPr lang="it-I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xmlns="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xmlns="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xmlns="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xmlns="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xmlns="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xmlns="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542C42-F0C8-417A-980A-09B6C1CD6C24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 smtClean="0"/>
              <a:t>Piè di pagina</a:t>
            </a:r>
            <a:endParaRPr lang="it-I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xmlns="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CA46E8E-89D0-493E-ABBF-B63A9C819C41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 smtClean="0"/>
              <a:t>Piè di pagina</a:t>
            </a:r>
            <a:endParaRPr lang="it-I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3B79944-34CF-4A72-AC1B-909189585767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 smtClean="0"/>
              <a:t>Piè di pagina</a:t>
            </a:r>
            <a:endParaRPr lang="it-IT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AAF3A87-C769-4508-A602-98056DD906C2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 smtClean="0"/>
              <a:t>Piè di pagina</a:t>
            </a:r>
            <a:endParaRPr lang="it-IT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F1DB439-C8A9-45DF-AFF2-9EFA3E72C152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 smtClean="0"/>
              <a:t>Piè di pagina</a:t>
            </a:r>
            <a:endParaRPr lang="it-IT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CA46E8E-89D0-493E-ABBF-B63A9C819C41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 smtClean="0"/>
              <a:t>Piè di pagina</a:t>
            </a:r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9251FC1-1A75-47DA-9A6E-B43CF6E86A62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cxnSp>
        <p:nvCxnSpPr>
          <p:cNvPr id="13" name="Connecteur droit 19">
            <a:extLst>
              <a:ext uri="{FF2B5EF4-FFF2-40B4-BE49-F238E27FC236}">
                <a16:creationId xmlns:a16="http://schemas.microsoft.com/office/drawing/2014/main" xmlns="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9">
            <a:extLst>
              <a:ext uri="{FF2B5EF4-FFF2-40B4-BE49-F238E27FC236}">
                <a16:creationId xmlns:a16="http://schemas.microsoft.com/office/drawing/2014/main" xmlns="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xmlns="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gnaposto piè di pagina 2">
            <a:extLst>
              <a:ext uri="{FF2B5EF4-FFF2-40B4-BE49-F238E27FC236}">
                <a16:creationId xmlns:a16="http://schemas.microsoft.com/office/drawing/2014/main" xmlns="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A04164A-D1F3-464B-BA5A-A4C4D8F35ADB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 smtClean="0"/>
              <a:t>Piè di pagina</a:t>
            </a:r>
            <a:endParaRPr lang="it-IT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 smtClean="0"/>
              <a:t>Piè di pagina</a:t>
            </a:r>
            <a:endParaRPr lang="it-I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Parallelogramma 14">
            <a:extLst>
              <a:ext uri="{FF2B5EF4-FFF2-40B4-BE49-F238E27FC236}">
                <a16:creationId xmlns:a16="http://schemas.microsoft.com/office/drawing/2014/main" xmlns="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06" r:id="rId13"/>
    <p:sldLayoutId id="2147483708" r:id="rId14"/>
    <p:sldLayoutId id="2147483719" r:id="rId15"/>
    <p:sldLayoutId id="2147483720" r:id="rId16"/>
    <p:sldLayoutId id="2147483721" r:id="rId17"/>
    <p:sldLayoutId id="2147483725" r:id="rId18"/>
    <p:sldLayoutId id="2147483726" r:id="rId19"/>
    <p:sldLayoutId id="2147483722" r:id="rId20"/>
    <p:sldLayoutId id="2147483723" r:id="rId2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Quale chirurgia dopo il fallimento di un OAGB</a:t>
            </a:r>
            <a:endParaRPr lang="it-IT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665654"/>
          </a:xfrm>
        </p:spPr>
        <p:txBody>
          <a:bodyPr>
            <a:normAutofit fontScale="55000" lnSpcReduction="20000"/>
          </a:bodyPr>
          <a:lstStyle/>
          <a:p>
            <a:r>
              <a:rPr lang="it-IT" sz="2800" b="1" dirty="0" err="1" smtClean="0">
                <a:solidFill>
                  <a:srgbClr val="FFC000"/>
                </a:solidFill>
              </a:rPr>
              <a:t>Dott.Angelo</a:t>
            </a:r>
            <a:r>
              <a:rPr lang="it-IT" sz="2800" b="1" dirty="0" smtClean="0">
                <a:solidFill>
                  <a:srgbClr val="FFC000"/>
                </a:solidFill>
              </a:rPr>
              <a:t> </a:t>
            </a:r>
            <a:r>
              <a:rPr lang="it-IT" sz="2800" b="1" dirty="0" err="1" smtClean="0">
                <a:solidFill>
                  <a:srgbClr val="FFC000"/>
                </a:solidFill>
              </a:rPr>
              <a:t>Dioguardi</a:t>
            </a:r>
            <a:endParaRPr lang="it-IT" sz="2800" b="1" dirty="0" smtClean="0">
              <a:solidFill>
                <a:srgbClr val="FFC000"/>
              </a:solidFill>
            </a:endParaRPr>
          </a:p>
          <a:p>
            <a:r>
              <a:rPr lang="it-IT" sz="2800" b="1" dirty="0" smtClean="0">
                <a:solidFill>
                  <a:srgbClr val="FFC000"/>
                </a:solidFill>
              </a:rPr>
              <a:t>Dirigente medico UOC Chirurgia Generale , Oncologica ed urgenze</a:t>
            </a:r>
          </a:p>
          <a:p>
            <a:r>
              <a:rPr lang="it-IT" sz="2800" b="1" dirty="0" smtClean="0">
                <a:solidFill>
                  <a:srgbClr val="FFC000"/>
                </a:solidFill>
              </a:rPr>
              <a:t>Ospedale Buccheri la </a:t>
            </a:r>
            <a:r>
              <a:rPr lang="it-IT" sz="2800" b="1" dirty="0" err="1" smtClean="0">
                <a:solidFill>
                  <a:srgbClr val="FFC000"/>
                </a:solidFill>
              </a:rPr>
              <a:t>ferla</a:t>
            </a:r>
            <a:r>
              <a:rPr lang="it-IT" sz="2800" b="1" dirty="0" smtClean="0">
                <a:solidFill>
                  <a:srgbClr val="FFC000"/>
                </a:solidFill>
              </a:rPr>
              <a:t> </a:t>
            </a:r>
            <a:r>
              <a:rPr lang="it-IT" sz="2800" b="1" dirty="0" err="1" smtClean="0">
                <a:solidFill>
                  <a:srgbClr val="FFC000"/>
                </a:solidFill>
              </a:rPr>
              <a:t>fatebenefratelli</a:t>
            </a:r>
            <a:r>
              <a:rPr lang="it-IT" sz="2800" b="1" dirty="0" smtClean="0">
                <a:solidFill>
                  <a:srgbClr val="FFC000"/>
                </a:solidFill>
              </a:rPr>
              <a:t> Palermo</a:t>
            </a:r>
          </a:p>
          <a:p>
            <a:r>
              <a:rPr lang="it-IT" sz="2800" dirty="0" smtClean="0">
                <a:solidFill>
                  <a:srgbClr val="FFC000"/>
                </a:solidFill>
              </a:rPr>
              <a:t>Direttore Dott. Cosimo </a:t>
            </a:r>
            <a:r>
              <a:rPr lang="it-IT" sz="2800" dirty="0" err="1" smtClean="0">
                <a:solidFill>
                  <a:srgbClr val="FFC000"/>
                </a:solidFill>
              </a:rPr>
              <a:t>Callari</a:t>
            </a:r>
            <a:endParaRPr lang="it-IT" sz="2800" b="1" dirty="0" smtClean="0">
              <a:solidFill>
                <a:srgbClr val="FFC000"/>
              </a:solidFill>
            </a:endParaRPr>
          </a:p>
          <a:p>
            <a:endParaRPr lang="it-IT" sz="2800" b="1" dirty="0">
              <a:solidFill>
                <a:srgbClr val="FFC000"/>
              </a:solidFill>
            </a:endParaRPr>
          </a:p>
          <a:p>
            <a:endParaRPr lang="it-IT" sz="2800" b="1" dirty="0">
              <a:solidFill>
                <a:srgbClr val="FFC00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881" y="5380404"/>
            <a:ext cx="1477596" cy="147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1E5082"/>
                </a:solidFill>
              </a:rPr>
              <a:t>Quale chirurgia dopo il fallimento di un OAGB: </a:t>
            </a:r>
            <a:r>
              <a:rPr lang="it-IT" dirty="0" smtClean="0">
                <a:solidFill>
                  <a:srgbClr val="1E5082"/>
                </a:solidFill>
              </a:rPr>
              <a:t>Malnutrizione </a:t>
            </a:r>
            <a:endParaRPr lang="it-IT" dirty="0">
              <a:solidFill>
                <a:srgbClr val="1E508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313" y="0"/>
            <a:ext cx="1182687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180123" y="1180123"/>
            <a:ext cx="9698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it-IT" dirty="0" smtClean="0"/>
              <a:t>La malnutrizione calorico-proteica e l’eccessiva perdita di peso si presentano in circa lo 0,2-2% dei pazienti sottoposti ad OAGB;</a:t>
            </a:r>
          </a:p>
          <a:p>
            <a:pPr marL="285750" indent="-285750">
              <a:buFont typeface="Wingdings" pitchFamily="2" charset="2"/>
              <a:buChar char="v"/>
            </a:pPr>
            <a:endParaRPr lang="it-IT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it-IT" dirty="0" smtClean="0"/>
              <a:t>Solitamente dovuto ad un’eccessiva lunghezza dell’ansa BLP&gt;2,5 m , ansa comune &lt; 2,5 m; </a:t>
            </a:r>
            <a:endParaRPr lang="it-IT" dirty="0"/>
          </a:p>
          <a:p>
            <a:pPr marL="285750" indent="-285750">
              <a:buFont typeface="Wingdings" pitchFamily="2" charset="2"/>
              <a:buChar char="v"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508"/>
            <a:ext cx="6268504" cy="285380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504" y="2454031"/>
            <a:ext cx="5911439" cy="440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8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1E5082"/>
                </a:solidFill>
              </a:rPr>
              <a:t>Quale </a:t>
            </a:r>
            <a:r>
              <a:rPr lang="it-IT" dirty="0">
                <a:solidFill>
                  <a:srgbClr val="1E5082"/>
                </a:solidFill>
              </a:rPr>
              <a:t>chirurgia dopo il fallimento di un </a:t>
            </a:r>
            <a:r>
              <a:rPr lang="it-IT" dirty="0" err="1" smtClean="0">
                <a:solidFill>
                  <a:srgbClr val="1E5082"/>
                </a:solidFill>
              </a:rPr>
              <a:t>Oagb</a:t>
            </a:r>
            <a:r>
              <a:rPr lang="it-IT" dirty="0" smtClean="0">
                <a:solidFill>
                  <a:srgbClr val="1E5082"/>
                </a:solidFill>
              </a:rPr>
              <a:t>: Malnutrizione</a:t>
            </a:r>
            <a:endParaRPr lang="it-IT" dirty="0">
              <a:solidFill>
                <a:srgbClr val="1E508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313" y="0"/>
            <a:ext cx="1182687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61" y="1756590"/>
            <a:ext cx="7270894" cy="256495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138126" y="1193284"/>
            <a:ext cx="9526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it-IT" dirty="0" smtClean="0"/>
              <a:t>In caso di severo deficit proteico è consigliata una restaurazione della normale anatomia;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" y="4512224"/>
            <a:ext cx="2272060" cy="233313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485" y="4524862"/>
            <a:ext cx="2138446" cy="282977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039" y="4524862"/>
            <a:ext cx="2718961" cy="235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3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1E5082"/>
                </a:solidFill>
              </a:rPr>
              <a:t>Quale chirurgia dopo il fallimento di un </a:t>
            </a:r>
            <a:r>
              <a:rPr lang="it-IT" dirty="0" err="1" smtClean="0">
                <a:solidFill>
                  <a:srgbClr val="1E5082"/>
                </a:solidFill>
              </a:rPr>
              <a:t>Oagb</a:t>
            </a:r>
            <a:r>
              <a:rPr lang="it-IT" dirty="0" smtClean="0">
                <a:solidFill>
                  <a:srgbClr val="1E5082"/>
                </a:solidFill>
              </a:rPr>
              <a:t>: Malnutrizione</a:t>
            </a:r>
            <a:endParaRPr lang="it-IT" dirty="0">
              <a:solidFill>
                <a:srgbClr val="1E508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313" y="0"/>
            <a:ext cx="1182687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172308" y="1320800"/>
            <a:ext cx="8565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it-IT" dirty="0" smtClean="0"/>
              <a:t>SE la diagnosi è precoce è possibile eseguire un RYGB/ </a:t>
            </a:r>
            <a:r>
              <a:rPr lang="it-IT" dirty="0" err="1" smtClean="0"/>
              <a:t>Braun</a:t>
            </a:r>
            <a:r>
              <a:rPr lang="it-IT" dirty="0" smtClean="0"/>
              <a:t>;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42781" y="508783"/>
            <a:ext cx="5078436" cy="7620001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1999"/>
            <a:ext cx="4693261" cy="208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e 4"/>
          <p:cNvSpPr/>
          <p:nvPr/>
        </p:nvSpPr>
        <p:spPr>
          <a:xfrm>
            <a:off x="10738337" y="2031999"/>
            <a:ext cx="1344247" cy="4486032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788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1E5082"/>
                </a:solidFill>
              </a:rPr>
              <a:t>Quale chirurgia dopo il fallimento di un </a:t>
            </a:r>
            <a:r>
              <a:rPr lang="it-IT" dirty="0" err="1" smtClean="0">
                <a:solidFill>
                  <a:srgbClr val="1E5082"/>
                </a:solidFill>
              </a:rPr>
              <a:t>Oagb</a:t>
            </a:r>
            <a:r>
              <a:rPr lang="it-IT" dirty="0" smtClean="0">
                <a:solidFill>
                  <a:srgbClr val="1E5082"/>
                </a:solidFill>
              </a:rPr>
              <a:t>: IWL</a:t>
            </a:r>
            <a:endParaRPr lang="it-IT" dirty="0">
              <a:solidFill>
                <a:srgbClr val="1E508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313" y="0"/>
            <a:ext cx="1182687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289538" y="953477"/>
            <a:ext cx="89251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 err="1" smtClean="0"/>
              <a:t>Incidenza</a:t>
            </a:r>
            <a:r>
              <a:rPr lang="en-US" dirty="0" smtClean="0"/>
              <a:t> 10%;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 smtClean="0"/>
              <a:t>IWL</a:t>
            </a:r>
            <a:r>
              <a:rPr lang="en-US" dirty="0"/>
              <a:t>: weight loss &lt; 20% </a:t>
            </a:r>
            <a:r>
              <a:rPr lang="en-US" dirty="0" err="1" smtClean="0"/>
              <a:t>rispetto</a:t>
            </a:r>
            <a:r>
              <a:rPr lang="en-US" dirty="0" smtClean="0"/>
              <a:t> al peso </a:t>
            </a:r>
            <a:r>
              <a:rPr lang="en-US" dirty="0" err="1" smtClean="0"/>
              <a:t>iniziale</a:t>
            </a:r>
            <a:r>
              <a:rPr lang="en-US" dirty="0" smtClean="0"/>
              <a:t> del </a:t>
            </a:r>
            <a:r>
              <a:rPr lang="en-US" dirty="0" err="1" smtClean="0"/>
              <a:t>paziente</a:t>
            </a:r>
            <a:r>
              <a:rPr lang="en-US" dirty="0" smtClean="0"/>
              <a:t>;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 smtClean="0"/>
              <a:t>Non </a:t>
            </a:r>
            <a:r>
              <a:rPr lang="en-US" dirty="0" err="1" smtClean="0"/>
              <a:t>modifica</a:t>
            </a:r>
            <a:r>
              <a:rPr lang="en-US" dirty="0" smtClean="0"/>
              <a:t> la </a:t>
            </a:r>
            <a:r>
              <a:rPr lang="en-US" dirty="0" err="1" smtClean="0"/>
              <a:t>classe</a:t>
            </a:r>
            <a:r>
              <a:rPr lang="en-US" dirty="0" smtClean="0"/>
              <a:t> di </a:t>
            </a:r>
            <a:r>
              <a:rPr lang="en-US" dirty="0" err="1" smtClean="0"/>
              <a:t>obesità</a:t>
            </a:r>
            <a:r>
              <a:rPr lang="en-US" dirty="0" smtClean="0"/>
              <a:t> </a:t>
            </a:r>
            <a:r>
              <a:rPr lang="en-US" dirty="0" err="1" smtClean="0"/>
              <a:t>rispetto</a:t>
            </a:r>
            <a:r>
              <a:rPr lang="en-US" dirty="0" smtClean="0"/>
              <a:t> la prima </a:t>
            </a:r>
            <a:r>
              <a:rPr lang="en-US" dirty="0" err="1" smtClean="0"/>
              <a:t>valutazione</a:t>
            </a:r>
            <a:r>
              <a:rPr lang="en-US" dirty="0" smtClean="0"/>
              <a:t>;</a:t>
            </a:r>
          </a:p>
          <a:p>
            <a:r>
              <a:rPr lang="en-US" dirty="0" smtClean="0"/>
              <a:t>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N</a:t>
            </a:r>
            <a:r>
              <a:rPr lang="en-US" dirty="0" smtClean="0"/>
              <a:t>on genera un </a:t>
            </a:r>
            <a:r>
              <a:rPr lang="en-US" dirty="0" err="1" smtClean="0"/>
              <a:t>miglior</a:t>
            </a:r>
            <a:r>
              <a:rPr lang="en-US" dirty="0" smtClean="0"/>
              <a:t> </a:t>
            </a:r>
            <a:r>
              <a:rPr lang="en-US" dirty="0" err="1" smtClean="0"/>
              <a:t>controllo</a:t>
            </a:r>
            <a:r>
              <a:rPr lang="en-US" dirty="0" smtClean="0"/>
              <a:t> del </a:t>
            </a:r>
            <a:r>
              <a:rPr lang="en-US" dirty="0" err="1" smtClean="0"/>
              <a:t>quadro</a:t>
            </a:r>
            <a:r>
              <a:rPr lang="en-US" dirty="0" smtClean="0"/>
              <a:t> </a:t>
            </a:r>
            <a:r>
              <a:rPr lang="en-US" dirty="0" err="1" smtClean="0"/>
              <a:t>metabolico</a:t>
            </a:r>
            <a:r>
              <a:rPr lang="en-US" dirty="0" smtClean="0"/>
              <a:t> </a:t>
            </a:r>
            <a:r>
              <a:rPr lang="en-US" dirty="0" err="1" smtClean="0"/>
              <a:t>generale</a:t>
            </a:r>
            <a:r>
              <a:rPr lang="en-US" dirty="0" smtClean="0"/>
              <a:t>;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922" y="3135434"/>
            <a:ext cx="6108772" cy="284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26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1E5082"/>
                </a:solidFill>
              </a:rPr>
              <a:t>Quale chirurgia dopo il fallimento di un </a:t>
            </a:r>
            <a:r>
              <a:rPr lang="it-IT" dirty="0" err="1" smtClean="0">
                <a:solidFill>
                  <a:srgbClr val="1E5082"/>
                </a:solidFill>
              </a:rPr>
              <a:t>Oagb</a:t>
            </a:r>
            <a:r>
              <a:rPr lang="it-IT" dirty="0" smtClean="0">
                <a:solidFill>
                  <a:srgbClr val="1E5082"/>
                </a:solidFill>
              </a:rPr>
              <a:t>: IWL </a:t>
            </a:r>
            <a:r>
              <a:rPr lang="it-IT" dirty="0" err="1" smtClean="0">
                <a:solidFill>
                  <a:srgbClr val="1E5082"/>
                </a:solidFill>
              </a:rPr>
              <a:t>resizing</a:t>
            </a:r>
            <a:r>
              <a:rPr lang="it-IT" dirty="0" smtClean="0">
                <a:solidFill>
                  <a:srgbClr val="1E5082"/>
                </a:solidFill>
              </a:rPr>
              <a:t> </a:t>
            </a:r>
            <a:r>
              <a:rPr lang="it-IT" dirty="0" err="1" smtClean="0">
                <a:solidFill>
                  <a:srgbClr val="1E5082"/>
                </a:solidFill>
              </a:rPr>
              <a:t>Pouch</a:t>
            </a:r>
            <a:endParaRPr lang="it-IT" dirty="0">
              <a:solidFill>
                <a:srgbClr val="1E508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313" y="0"/>
            <a:ext cx="1182687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0" y="1771162"/>
            <a:ext cx="5718175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101" y="1771162"/>
            <a:ext cx="6016625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e 3"/>
          <p:cNvSpPr/>
          <p:nvPr/>
        </p:nvSpPr>
        <p:spPr>
          <a:xfrm>
            <a:off x="2821354" y="2969846"/>
            <a:ext cx="1336431" cy="500185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2665046" y="5486400"/>
            <a:ext cx="1492739" cy="38295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59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1E5082"/>
                </a:solidFill>
              </a:rPr>
              <a:t>Quale chirurgia dopo il fallimento di un </a:t>
            </a:r>
            <a:r>
              <a:rPr lang="it-IT" dirty="0" err="1" smtClean="0">
                <a:solidFill>
                  <a:srgbClr val="1E5082"/>
                </a:solidFill>
              </a:rPr>
              <a:t>Oagb</a:t>
            </a:r>
            <a:r>
              <a:rPr lang="it-IT" dirty="0" smtClean="0">
                <a:solidFill>
                  <a:srgbClr val="1E5082"/>
                </a:solidFill>
              </a:rPr>
              <a:t>: </a:t>
            </a:r>
            <a:r>
              <a:rPr lang="it-IT" dirty="0" err="1" smtClean="0">
                <a:solidFill>
                  <a:srgbClr val="1E5082"/>
                </a:solidFill>
              </a:rPr>
              <a:t>iwl</a:t>
            </a:r>
            <a:r>
              <a:rPr lang="it-IT" dirty="0" smtClean="0">
                <a:solidFill>
                  <a:srgbClr val="1E5082"/>
                </a:solidFill>
              </a:rPr>
              <a:t>, </a:t>
            </a:r>
            <a:r>
              <a:rPr lang="it-IT" dirty="0" err="1" smtClean="0">
                <a:solidFill>
                  <a:srgbClr val="1E5082"/>
                </a:solidFill>
              </a:rPr>
              <a:t>resizing</a:t>
            </a:r>
            <a:r>
              <a:rPr lang="it-IT" dirty="0" smtClean="0">
                <a:solidFill>
                  <a:srgbClr val="1E5082"/>
                </a:solidFill>
              </a:rPr>
              <a:t> </a:t>
            </a:r>
            <a:r>
              <a:rPr lang="it-IT" dirty="0" err="1" smtClean="0">
                <a:solidFill>
                  <a:srgbClr val="1E5082"/>
                </a:solidFill>
              </a:rPr>
              <a:t>pouch</a:t>
            </a:r>
            <a:endParaRPr lang="it-IT" dirty="0">
              <a:solidFill>
                <a:srgbClr val="1E508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313" y="0"/>
            <a:ext cx="1182687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2" y="1766276"/>
            <a:ext cx="5886450" cy="182452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406" y="1850781"/>
            <a:ext cx="5429250" cy="21717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732" y="4576396"/>
            <a:ext cx="5781675" cy="190255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2" y="3747721"/>
            <a:ext cx="5905500" cy="2731233"/>
          </a:xfrm>
          <a:prstGeom prst="rect">
            <a:avLst/>
          </a:prstGeom>
        </p:spPr>
      </p:pic>
      <p:sp>
        <p:nvSpPr>
          <p:cNvPr id="7" name="Ovale 6"/>
          <p:cNvSpPr/>
          <p:nvPr/>
        </p:nvSpPr>
        <p:spPr>
          <a:xfrm>
            <a:off x="7182339" y="5439508"/>
            <a:ext cx="4590318" cy="257907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941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1E5082"/>
                </a:solidFill>
              </a:rPr>
              <a:t>Quale chirurgia dopo il fallimento di un </a:t>
            </a:r>
            <a:r>
              <a:rPr lang="it-IT" dirty="0" err="1" smtClean="0">
                <a:solidFill>
                  <a:srgbClr val="1E5082"/>
                </a:solidFill>
              </a:rPr>
              <a:t>Oagb</a:t>
            </a:r>
            <a:r>
              <a:rPr lang="it-IT" dirty="0" smtClean="0">
                <a:solidFill>
                  <a:srgbClr val="1E5082"/>
                </a:solidFill>
              </a:rPr>
              <a:t>: Ulcera marginale </a:t>
            </a:r>
            <a:r>
              <a:rPr lang="it-IT" dirty="0" err="1" smtClean="0">
                <a:solidFill>
                  <a:srgbClr val="1E5082"/>
                </a:solidFill>
              </a:rPr>
              <a:t>perianastomotica</a:t>
            </a:r>
            <a:endParaRPr lang="it-IT" dirty="0">
              <a:solidFill>
                <a:srgbClr val="1E508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313" y="0"/>
            <a:ext cx="1182687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266092" y="1203569"/>
            <a:ext cx="853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it-IT" dirty="0" smtClean="0"/>
              <a:t>Incidenza 0,5-5%;</a:t>
            </a:r>
          </a:p>
          <a:p>
            <a:pPr marL="285750" indent="-285750">
              <a:buFont typeface="Wingdings" pitchFamily="2" charset="2"/>
              <a:buChar char="v"/>
            </a:pPr>
            <a:endParaRPr lang="it-IT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it-IT" dirty="0" smtClean="0"/>
              <a:t>Etiologia multifattoriale: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it-IT" dirty="0" smtClean="0"/>
              <a:t>(Fumo, Fans, HP, Scarsa </a:t>
            </a:r>
            <a:r>
              <a:rPr lang="it-IT" dirty="0" err="1" smtClean="0"/>
              <a:t>compliance</a:t>
            </a:r>
            <a:r>
              <a:rPr lang="it-IT" dirty="0" smtClean="0"/>
              <a:t> PPI);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err="1" smtClean="0"/>
              <a:t>Tensione</a:t>
            </a:r>
            <a:r>
              <a:rPr lang="en-US" dirty="0" smtClean="0"/>
              <a:t> del loop;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err="1" smtClean="0"/>
              <a:t>Irritazione</a:t>
            </a:r>
            <a:r>
              <a:rPr lang="en-US" dirty="0" smtClean="0"/>
              <a:t> </a:t>
            </a:r>
            <a:r>
              <a:rPr lang="en-US" dirty="0" err="1" smtClean="0"/>
              <a:t>succhi</a:t>
            </a:r>
            <a:r>
              <a:rPr lang="en-US" dirty="0" smtClean="0"/>
              <a:t> </a:t>
            </a:r>
            <a:r>
              <a:rPr lang="en-US" dirty="0" err="1" smtClean="0"/>
              <a:t>biliopancreatici</a:t>
            </a:r>
            <a:r>
              <a:rPr lang="en-US" dirty="0" smtClean="0"/>
              <a:t>;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err="1" smtClean="0"/>
              <a:t>Esposizione</a:t>
            </a:r>
            <a:r>
              <a:rPr lang="en-US" dirty="0" smtClean="0"/>
              <a:t> </a:t>
            </a:r>
            <a:r>
              <a:rPr lang="en-US" dirty="0" err="1" smtClean="0"/>
              <a:t>acida</a:t>
            </a:r>
            <a:r>
              <a:rPr lang="en-US" dirty="0" smtClean="0"/>
              <a:t>; 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3451224"/>
            <a:ext cx="3524250" cy="324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30" y="688975"/>
            <a:ext cx="4537383" cy="425181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50" y="4519611"/>
            <a:ext cx="7029450" cy="2181225"/>
          </a:xfrm>
          <a:prstGeom prst="rect">
            <a:avLst/>
          </a:prstGeom>
        </p:spPr>
      </p:pic>
      <p:sp>
        <p:nvSpPr>
          <p:cNvPr id="4" name="Ovale 3"/>
          <p:cNvSpPr/>
          <p:nvPr/>
        </p:nvSpPr>
        <p:spPr>
          <a:xfrm>
            <a:off x="9800492" y="1203569"/>
            <a:ext cx="1426308" cy="3571631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731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1E5082"/>
                </a:solidFill>
              </a:rPr>
              <a:t>Quale chirurgia dopo il fallimento di un </a:t>
            </a:r>
            <a:r>
              <a:rPr lang="it-IT" dirty="0" err="1">
                <a:solidFill>
                  <a:srgbClr val="1E5082"/>
                </a:solidFill>
              </a:rPr>
              <a:t>Oagb</a:t>
            </a:r>
            <a:r>
              <a:rPr lang="it-IT" dirty="0">
                <a:solidFill>
                  <a:srgbClr val="1E5082"/>
                </a:solidFill>
              </a:rPr>
              <a:t>: Ulcera marginale </a:t>
            </a:r>
            <a:r>
              <a:rPr lang="it-IT" dirty="0" err="1">
                <a:solidFill>
                  <a:srgbClr val="1E5082"/>
                </a:solidFill>
              </a:rPr>
              <a:t>perianastomotica</a:t>
            </a:r>
            <a:endParaRPr lang="it-IT" dirty="0">
              <a:solidFill>
                <a:srgbClr val="1E508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313" y="0"/>
            <a:ext cx="1182687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117600" y="1156677"/>
            <a:ext cx="93237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 err="1" smtClean="0"/>
              <a:t>Indicazione</a:t>
            </a:r>
            <a:r>
              <a:rPr lang="en-US" dirty="0" smtClean="0"/>
              <a:t> </a:t>
            </a:r>
            <a:r>
              <a:rPr lang="en-US" dirty="0" err="1" smtClean="0"/>
              <a:t>chirurgica</a:t>
            </a:r>
            <a:r>
              <a:rPr lang="en-US" dirty="0" smtClean="0"/>
              <a:t> in </a:t>
            </a:r>
            <a:r>
              <a:rPr lang="en-US" dirty="0" err="1" smtClean="0"/>
              <a:t>caso</a:t>
            </a:r>
            <a:r>
              <a:rPr lang="en-US" dirty="0" smtClean="0"/>
              <a:t> di </a:t>
            </a:r>
            <a:r>
              <a:rPr lang="en-US" dirty="0" err="1" smtClean="0"/>
              <a:t>fallimento</a:t>
            </a:r>
            <a:r>
              <a:rPr lang="en-US" dirty="0" smtClean="0"/>
              <a:t> di </a:t>
            </a:r>
            <a:r>
              <a:rPr lang="en-US" dirty="0" err="1" smtClean="0"/>
              <a:t>trattamento</a:t>
            </a:r>
            <a:r>
              <a:rPr lang="en-US" dirty="0" smtClean="0"/>
              <a:t> medico;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 err="1" smtClean="0"/>
              <a:t>Trattamento</a:t>
            </a:r>
            <a:r>
              <a:rPr lang="en-US" dirty="0" smtClean="0"/>
              <a:t> </a:t>
            </a:r>
            <a:r>
              <a:rPr lang="en-US" dirty="0" err="1" smtClean="0"/>
              <a:t>suggerito</a:t>
            </a:r>
            <a:r>
              <a:rPr lang="en-US" dirty="0" smtClean="0"/>
              <a:t>: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 smtClean="0"/>
              <a:t>Riparazione</a:t>
            </a:r>
            <a:r>
              <a:rPr lang="en-US" dirty="0" smtClean="0"/>
              <a:t> </a:t>
            </a:r>
            <a:r>
              <a:rPr lang="en-US" dirty="0" err="1" smtClean="0"/>
              <a:t>dell’ulcera</a:t>
            </a:r>
            <a:r>
              <a:rPr lang="en-US" dirty="0" smtClean="0"/>
              <a:t> con </a:t>
            </a:r>
            <a:r>
              <a:rPr lang="en-US" dirty="0" err="1" smtClean="0"/>
              <a:t>omentoplastica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RYGB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 smtClean="0"/>
              <a:t>Ripristino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normale</a:t>
            </a:r>
            <a:r>
              <a:rPr lang="en-US" dirty="0" smtClean="0"/>
              <a:t> </a:t>
            </a:r>
            <a:r>
              <a:rPr lang="en-US" dirty="0" err="1" smtClean="0"/>
              <a:t>anatomia</a:t>
            </a:r>
            <a:r>
              <a:rPr lang="en-US" dirty="0" smtClean="0"/>
              <a:t>;</a:t>
            </a:r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858" y="2244856"/>
            <a:ext cx="6037142" cy="413249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68" y="3514359"/>
            <a:ext cx="5718175" cy="203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2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1E5082"/>
                </a:solidFill>
              </a:rPr>
              <a:t>Quale chirurgia dopo il fallimento di un </a:t>
            </a:r>
            <a:r>
              <a:rPr lang="it-IT" dirty="0" err="1">
                <a:solidFill>
                  <a:srgbClr val="1E5082"/>
                </a:solidFill>
              </a:rPr>
              <a:t>Oagb</a:t>
            </a:r>
            <a:r>
              <a:rPr lang="it-IT" dirty="0">
                <a:solidFill>
                  <a:srgbClr val="1E5082"/>
                </a:solidFill>
              </a:rPr>
              <a:t>: </a:t>
            </a:r>
            <a:r>
              <a:rPr lang="it-IT" dirty="0" smtClean="0">
                <a:solidFill>
                  <a:srgbClr val="1E5082"/>
                </a:solidFill>
              </a:rPr>
              <a:t>Conclusioni</a:t>
            </a:r>
            <a:endParaRPr lang="it-IT" dirty="0">
              <a:solidFill>
                <a:srgbClr val="1E508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313" y="0"/>
            <a:ext cx="1182687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9351"/>
            <a:ext cx="6233218" cy="316864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109785" y="1078523"/>
            <a:ext cx="955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it-IT" dirty="0" smtClean="0"/>
              <a:t>OAGB necessità di chirurgia revisionale nel 4% dei casi ed ha un eziologia multifattoriale;</a:t>
            </a:r>
          </a:p>
          <a:p>
            <a:pPr marL="285750" indent="-285750">
              <a:buFont typeface="Wingdings" pitchFamily="2" charset="2"/>
              <a:buChar char="v"/>
            </a:pPr>
            <a:endParaRPr lang="it-IT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it-IT" dirty="0" smtClean="0"/>
              <a:t>L’intervento chirurgico revisionale post OAGB più eseguito è il RYGB, ma non possiamo definirlo </a:t>
            </a:r>
            <a:r>
              <a:rPr lang="it-IT" dirty="0" err="1" smtClean="0"/>
              <a:t>gold</a:t>
            </a:r>
            <a:r>
              <a:rPr lang="it-IT" dirty="0" smtClean="0"/>
              <a:t> standard;</a:t>
            </a:r>
          </a:p>
          <a:p>
            <a:pPr marL="285750" indent="-285750">
              <a:buFont typeface="Wingdings" pitchFamily="2" charset="2"/>
              <a:buChar char="v"/>
            </a:pPr>
            <a:endParaRPr lang="it-IT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it-IT" dirty="0" smtClean="0"/>
              <a:t>Fondamentale è lo studio multidisciplinare del paziente al fine di comprendere e correggere le causa del fallimento;</a:t>
            </a:r>
          </a:p>
          <a:p>
            <a:pPr marL="285750" indent="-285750">
              <a:buFont typeface="Wingdings" pitchFamily="2" charset="2"/>
              <a:buChar char="v"/>
            </a:pPr>
            <a:endParaRPr lang="it-IT" dirty="0"/>
          </a:p>
          <a:p>
            <a:pPr marL="285750" indent="-285750">
              <a:buFont typeface="Wingdings" pitchFamily="2" charset="2"/>
              <a:buChar char="v"/>
            </a:pPr>
            <a:r>
              <a:rPr lang="it-IT" dirty="0" err="1" smtClean="0"/>
              <a:t>Tailored</a:t>
            </a:r>
            <a:r>
              <a:rPr lang="it-IT" dirty="0" smtClean="0"/>
              <a:t> </a:t>
            </a:r>
            <a:r>
              <a:rPr lang="it-IT" dirty="0" err="1" smtClean="0"/>
              <a:t>surgery</a:t>
            </a:r>
            <a:r>
              <a:rPr lang="it-IT" dirty="0" smtClean="0"/>
              <a:t>;</a:t>
            </a:r>
          </a:p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218" y="2970334"/>
            <a:ext cx="3925033" cy="3925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30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563" y="1"/>
            <a:ext cx="1182437" cy="1375508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1E5082"/>
                </a:solidFill>
              </a:rPr>
              <a:t>Quale chirurgia dopo il fallimento di un OAGB: Cenni di storia</a:t>
            </a:r>
            <a:endParaRPr lang="it-IT" dirty="0">
              <a:solidFill>
                <a:srgbClr val="1E5082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endParaRPr lang="it-IT" dirty="0" smtClean="0"/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1997 </a:t>
            </a:r>
            <a:r>
              <a:rPr lang="it-IT" dirty="0" err="1" smtClean="0"/>
              <a:t>Routledge</a:t>
            </a:r>
            <a:r>
              <a:rPr lang="it-IT" dirty="0" smtClean="0"/>
              <a:t>  </a:t>
            </a:r>
            <a:r>
              <a:rPr lang="it-IT" dirty="0" err="1" smtClean="0"/>
              <a:t>Minibypass</a:t>
            </a:r>
            <a:r>
              <a:rPr lang="it-IT" dirty="0" smtClean="0"/>
              <a:t>  (combinazione di un Gastroplastica verticale sec Collins ed un anastomosi </a:t>
            </a:r>
            <a:r>
              <a:rPr lang="it-IT" dirty="0" err="1" smtClean="0"/>
              <a:t>gastrointestina</a:t>
            </a:r>
            <a:r>
              <a:rPr lang="it-IT" dirty="0" smtClean="0"/>
              <a:t> ante colica sec </a:t>
            </a:r>
            <a:r>
              <a:rPr lang="it-IT" dirty="0" err="1" smtClean="0"/>
              <a:t>Billroth</a:t>
            </a:r>
            <a:r>
              <a:rPr lang="it-IT" dirty="0" smtClean="0"/>
              <a:t> II )</a:t>
            </a:r>
          </a:p>
          <a:p>
            <a:pPr>
              <a:buFont typeface="Wingdings" pitchFamily="2" charset="2"/>
              <a:buChar char="v"/>
            </a:pPr>
            <a:endParaRPr lang="it-IT" dirty="0"/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2002 </a:t>
            </a:r>
            <a:r>
              <a:rPr lang="it-IT" dirty="0" err="1" smtClean="0"/>
              <a:t>Carbajo</a:t>
            </a:r>
            <a:r>
              <a:rPr lang="it-IT" dirty="0" smtClean="0"/>
              <a:t> modificò la tecnica parlando per la prima volta di OAGB;</a:t>
            </a:r>
          </a:p>
          <a:p>
            <a:pPr>
              <a:buFont typeface="Wingdings" pitchFamily="2" charset="2"/>
              <a:buChar char="v"/>
            </a:pPr>
            <a:endParaRPr lang="it-IT" dirty="0"/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2014 procedura chirurgica </a:t>
            </a:r>
            <a:r>
              <a:rPr lang="it-IT" dirty="0" err="1" smtClean="0"/>
              <a:t>riconoscita</a:t>
            </a:r>
            <a:r>
              <a:rPr lang="it-IT" dirty="0" smtClean="0"/>
              <a:t> da SICOB;</a:t>
            </a:r>
          </a:p>
          <a:p>
            <a:pPr>
              <a:buFont typeface="Wingdings" pitchFamily="2" charset="2"/>
              <a:buChar char="v"/>
            </a:pPr>
            <a:endParaRPr lang="it-IT" dirty="0" smtClean="0"/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2018 IFSO </a:t>
            </a:r>
            <a:r>
              <a:rPr lang="it-IT" dirty="0" err="1" smtClean="0"/>
              <a:t>Consensus</a:t>
            </a:r>
            <a:r>
              <a:rPr lang="it-IT" dirty="0" smtClean="0"/>
              <a:t> Conference OAGB (</a:t>
            </a:r>
            <a:r>
              <a:rPr lang="it-IT" dirty="0" err="1" smtClean="0"/>
              <a:t>Delphy</a:t>
            </a:r>
            <a:r>
              <a:rPr lang="it-IT" dirty="0" smtClean="0"/>
              <a:t>) ;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564" y="1785817"/>
            <a:ext cx="3521076" cy="325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1E5082"/>
                </a:solidFill>
              </a:rPr>
              <a:t>Quale chirurgia dopo il fallimento di un OAGB: </a:t>
            </a:r>
            <a:r>
              <a:rPr lang="it-IT" dirty="0" smtClean="0">
                <a:solidFill>
                  <a:srgbClr val="1E5082"/>
                </a:solidFill>
              </a:rPr>
              <a:t/>
            </a:r>
            <a:br>
              <a:rPr lang="it-IT" dirty="0" smtClean="0">
                <a:solidFill>
                  <a:srgbClr val="1E5082"/>
                </a:solidFill>
              </a:rPr>
            </a:br>
            <a:r>
              <a:rPr lang="it-IT" dirty="0" smtClean="0">
                <a:solidFill>
                  <a:srgbClr val="1E5082"/>
                </a:solidFill>
              </a:rPr>
              <a:t>Vantaggi</a:t>
            </a:r>
            <a:endParaRPr lang="it-IT" dirty="0">
              <a:solidFill>
                <a:srgbClr val="1E508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313" y="0"/>
            <a:ext cx="1182687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141046" y="1164492"/>
            <a:ext cx="104022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it-IT" dirty="0" smtClean="0"/>
              <a:t>Efficace EWL</a:t>
            </a:r>
            <a:r>
              <a:rPr lang="en-US" dirty="0" smtClean="0"/>
              <a:t> </a:t>
            </a:r>
            <a:r>
              <a:rPr lang="en-US" dirty="0"/>
              <a:t>77% </a:t>
            </a:r>
            <a:r>
              <a:rPr lang="en-US" dirty="0" smtClean="0"/>
              <a:t>(5 </a:t>
            </a:r>
            <a:r>
              <a:rPr lang="en-US" dirty="0" err="1" smtClean="0"/>
              <a:t>aa</a:t>
            </a:r>
            <a:r>
              <a:rPr lang="en-US" dirty="0" smtClean="0"/>
              <a:t>), </a:t>
            </a:r>
            <a:r>
              <a:rPr lang="en-US" dirty="0" err="1" smtClean="0"/>
              <a:t>risoluzione</a:t>
            </a:r>
            <a:r>
              <a:rPr lang="en-US" dirty="0" smtClean="0"/>
              <a:t>  </a:t>
            </a:r>
            <a:r>
              <a:rPr lang="en-US" dirty="0"/>
              <a:t>80% e</a:t>
            </a:r>
            <a:r>
              <a:rPr lang="en-US" dirty="0" smtClean="0"/>
              <a:t> </a:t>
            </a:r>
            <a:r>
              <a:rPr lang="en-US" dirty="0"/>
              <a:t>67% </a:t>
            </a:r>
            <a:r>
              <a:rPr lang="en-US" dirty="0" smtClean="0"/>
              <a:t>DMII, IA </a:t>
            </a:r>
            <a:r>
              <a:rPr lang="en-US" dirty="0" err="1" smtClean="0"/>
              <a:t>rispettivamente</a:t>
            </a:r>
            <a:r>
              <a:rPr lang="en-US" dirty="0" smtClean="0"/>
              <a:t>. </a:t>
            </a:r>
            <a:endParaRPr lang="en-US" dirty="0" smtClean="0"/>
          </a:p>
          <a:p>
            <a:pPr marL="285750" indent="-285750">
              <a:buFont typeface="Wingdings" pitchFamily="2" charset="2"/>
              <a:buChar char="v"/>
            </a:pPr>
            <a:endParaRPr lang="en-US" dirty="0"/>
          </a:p>
          <a:p>
            <a:pPr marL="285750" indent="-285750">
              <a:buFont typeface="Wingdings" pitchFamily="2" charset="2"/>
              <a:buChar char="v"/>
            </a:pPr>
            <a:r>
              <a:rPr lang="it-IT" dirty="0" smtClean="0"/>
              <a:t>Basso </a:t>
            </a:r>
            <a:r>
              <a:rPr lang="it-IT" dirty="0"/>
              <a:t>tasso di complicanze 1% </a:t>
            </a:r>
            <a:r>
              <a:rPr lang="it-IT" dirty="0" err="1"/>
              <a:t>Leak</a:t>
            </a:r>
            <a:r>
              <a:rPr lang="it-IT" dirty="0"/>
              <a:t>, 4% MU;</a:t>
            </a:r>
          </a:p>
          <a:p>
            <a:endParaRPr lang="it-IT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it-IT" dirty="0" smtClean="0"/>
              <a:t>↓ </a:t>
            </a:r>
            <a:r>
              <a:rPr lang="it-IT" dirty="0" err="1" smtClean="0"/>
              <a:t>learning</a:t>
            </a:r>
            <a:r>
              <a:rPr lang="it-IT" dirty="0" smtClean="0"/>
              <a:t> curve rispetto  RYGB;</a:t>
            </a:r>
          </a:p>
          <a:p>
            <a:pPr marL="285750" indent="-285750">
              <a:buFont typeface="Wingdings" pitchFamily="2" charset="2"/>
              <a:buChar char="v"/>
            </a:pPr>
            <a:endParaRPr lang="it-IT" dirty="0"/>
          </a:p>
          <a:p>
            <a:pPr marL="285750" indent="-285750">
              <a:buFont typeface="Wingdings" pitchFamily="2" charset="2"/>
              <a:buChar char="v"/>
            </a:pPr>
            <a:r>
              <a:rPr lang="it-IT" dirty="0" smtClean="0"/>
              <a:t>↓ Tempi chirurgici rispetto RYGB</a:t>
            </a:r>
            <a:r>
              <a:rPr lang="it-IT" dirty="0" smtClean="0"/>
              <a:t>;</a:t>
            </a:r>
          </a:p>
          <a:p>
            <a:pPr marL="285750" indent="-285750">
              <a:buFont typeface="Wingdings" pitchFamily="2" charset="2"/>
              <a:buChar char="v"/>
            </a:pPr>
            <a:endParaRPr lang="it-IT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it-IT" dirty="0" smtClean="0"/>
              <a:t>↓ </a:t>
            </a:r>
            <a:r>
              <a:rPr lang="it-IT" dirty="0" smtClean="0"/>
              <a:t>incidenza di ernia interna rispetto RYGB;</a:t>
            </a:r>
          </a:p>
          <a:p>
            <a:pPr marL="285750" indent="-285750">
              <a:buFont typeface="Wingdings" pitchFamily="2" charset="2"/>
              <a:buChar char="v"/>
            </a:pPr>
            <a:endParaRPr lang="it-IT" dirty="0"/>
          </a:p>
          <a:p>
            <a:pPr marL="285750" indent="-285750">
              <a:buFont typeface="Wingdings" pitchFamily="2" charset="2"/>
              <a:buChar char="v"/>
            </a:pPr>
            <a:r>
              <a:rPr lang="it-IT" dirty="0" smtClean="0"/>
              <a:t>Procedura revisionabile e reversibile;</a:t>
            </a:r>
          </a:p>
          <a:p>
            <a:pPr marL="285750" indent="-285750">
              <a:buFont typeface="Wingdings" pitchFamily="2" charset="2"/>
              <a:buChar char="v"/>
            </a:pPr>
            <a:endParaRPr lang="it-IT" dirty="0"/>
          </a:p>
          <a:p>
            <a:pPr marL="285750" indent="-285750">
              <a:buFont typeface="Wingdings" pitchFamily="2" charset="2"/>
              <a:buChar char="v"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460" y="4344457"/>
            <a:ext cx="9954237" cy="262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7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1E5082"/>
                </a:solidFill>
              </a:rPr>
              <a:t>Quale chirurgia dopo il fallimento di un OAGB</a:t>
            </a:r>
            <a:r>
              <a:rPr lang="it-IT" dirty="0" smtClean="0">
                <a:solidFill>
                  <a:srgbClr val="1E5082"/>
                </a:solidFill>
              </a:rPr>
              <a:t>: i </a:t>
            </a:r>
            <a:r>
              <a:rPr lang="it-IT" dirty="0" err="1" smtClean="0">
                <a:solidFill>
                  <a:srgbClr val="1E5082"/>
                </a:solidFill>
              </a:rPr>
              <a:t>NuMeri</a:t>
            </a:r>
            <a:endParaRPr lang="it-IT" dirty="0">
              <a:solidFill>
                <a:srgbClr val="1E508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09313" y="0"/>
            <a:ext cx="1182687" cy="137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227015" y="1187938"/>
            <a:ext cx="9683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it-IT" dirty="0" smtClean="0"/>
              <a:t>OAGB è la terza procedura chirurgica </a:t>
            </a:r>
            <a:r>
              <a:rPr lang="it-IT" dirty="0" err="1" smtClean="0"/>
              <a:t>bariatrica</a:t>
            </a:r>
            <a:r>
              <a:rPr lang="it-IT" dirty="0" smtClean="0"/>
              <a:t> eseguita nel mondo…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586" y="2015393"/>
            <a:ext cx="7559762" cy="261913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348" y="4054617"/>
            <a:ext cx="2593120" cy="100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9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1E5082"/>
                </a:solidFill>
              </a:rPr>
              <a:t>Quale chirurgia dopo il fallimento di un OAGB: </a:t>
            </a:r>
            <a:r>
              <a:rPr lang="it-IT" dirty="0" smtClean="0">
                <a:solidFill>
                  <a:srgbClr val="1E5082"/>
                </a:solidFill>
              </a:rPr>
              <a:t>I numeri</a:t>
            </a:r>
            <a:endParaRPr lang="it-IT" dirty="0">
              <a:solidFill>
                <a:srgbClr val="1E508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09313" y="0"/>
            <a:ext cx="1182687" cy="137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939" y="2488894"/>
            <a:ext cx="6233135" cy="55159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940" y="1878256"/>
            <a:ext cx="6233133" cy="61063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50" y="4056552"/>
            <a:ext cx="2597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940" y="3026325"/>
            <a:ext cx="6233134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5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1E5082"/>
                </a:solidFill>
              </a:rPr>
              <a:t>Quale chirurgia dopo il fallimento di un OAGB: </a:t>
            </a:r>
            <a:r>
              <a:rPr lang="it-IT" dirty="0" smtClean="0">
                <a:solidFill>
                  <a:srgbClr val="1E5082"/>
                </a:solidFill>
              </a:rPr>
              <a:t>indicazioni alla chirurgia revisionale</a:t>
            </a:r>
            <a:endParaRPr lang="it-IT" dirty="0">
              <a:solidFill>
                <a:srgbClr val="1E508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313" y="0"/>
            <a:ext cx="1182687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164492" y="1289538"/>
            <a:ext cx="995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Circa il 4% dei pazienti sottoposti ad OAGB vanno incontro a chirurgia revisionale…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9" y="1658870"/>
            <a:ext cx="5838825" cy="301942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1737023"/>
            <a:ext cx="5857875" cy="33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3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1E5082"/>
                </a:solidFill>
              </a:rPr>
              <a:t>Quale chirurgia dopo il fallimento di un OAGB</a:t>
            </a:r>
            <a:r>
              <a:rPr lang="it-IT" dirty="0" smtClean="0">
                <a:solidFill>
                  <a:srgbClr val="1E5082"/>
                </a:solidFill>
              </a:rPr>
              <a:t>: </a:t>
            </a:r>
            <a:r>
              <a:rPr lang="it-IT" dirty="0" err="1" smtClean="0">
                <a:solidFill>
                  <a:srgbClr val="1E5082"/>
                </a:solidFill>
              </a:rPr>
              <a:t>DGer</a:t>
            </a:r>
            <a:r>
              <a:rPr lang="it-IT" dirty="0" smtClean="0">
                <a:solidFill>
                  <a:srgbClr val="1E5082"/>
                </a:solidFill>
              </a:rPr>
              <a:t>  </a:t>
            </a:r>
            <a:endParaRPr lang="it-IT" dirty="0">
              <a:solidFill>
                <a:srgbClr val="1E508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313" y="0"/>
            <a:ext cx="1182687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125415" y="1172308"/>
            <a:ext cx="96441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it-IT" dirty="0" smtClean="0"/>
              <a:t> DGER ha un incidenza dello 0,6–10 % post OAGB;</a:t>
            </a:r>
          </a:p>
          <a:p>
            <a:pPr marL="285750" indent="-285750">
              <a:buFont typeface="Wingdings" pitchFamily="2" charset="2"/>
              <a:buChar char="v"/>
            </a:pPr>
            <a:endParaRPr lang="it-IT" dirty="0"/>
          </a:p>
          <a:p>
            <a:pPr marL="285750" indent="-285750">
              <a:buFont typeface="Wingdings" pitchFamily="2" charset="2"/>
              <a:buChar char="v"/>
            </a:pPr>
            <a:r>
              <a:rPr lang="it-IT" dirty="0" smtClean="0"/>
              <a:t>Tasca gastrica &gt; volume rispetto RYGB;</a:t>
            </a:r>
          </a:p>
          <a:p>
            <a:pPr marL="285750" indent="-285750">
              <a:buFont typeface="Wingdings" pitchFamily="2" charset="2"/>
              <a:buChar char="v"/>
            </a:pPr>
            <a:endParaRPr lang="it-IT" dirty="0"/>
          </a:p>
          <a:p>
            <a:pPr marL="285750" indent="-285750">
              <a:buFont typeface="Wingdings" pitchFamily="2" charset="2"/>
              <a:buChar char="v"/>
            </a:pPr>
            <a:r>
              <a:rPr lang="it-IT" dirty="0" smtClean="0"/>
              <a:t>Perenne esposizione al reflusso biliare (omega </a:t>
            </a:r>
            <a:r>
              <a:rPr lang="it-IT" dirty="0" err="1" smtClean="0"/>
              <a:t>loop</a:t>
            </a:r>
            <a:r>
              <a:rPr lang="it-IT" dirty="0" smtClean="0"/>
              <a:t>);</a:t>
            </a:r>
          </a:p>
          <a:p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646" y="2877619"/>
            <a:ext cx="6818625" cy="398038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7" y="2877619"/>
            <a:ext cx="5185887" cy="2103055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7987323" y="3434862"/>
            <a:ext cx="437662" cy="22664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8786890" y="3434862"/>
            <a:ext cx="357110" cy="22664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383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1E5082"/>
                </a:solidFill>
              </a:rPr>
              <a:t>Quale chirurgia dopo il fallimento di un OAGB: </a:t>
            </a:r>
            <a:r>
              <a:rPr lang="it-IT" dirty="0" smtClean="0">
                <a:solidFill>
                  <a:srgbClr val="1E5082"/>
                </a:solidFill>
              </a:rPr>
              <a:t>DGER</a:t>
            </a:r>
            <a:endParaRPr lang="it-IT" dirty="0">
              <a:solidFill>
                <a:srgbClr val="1E508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313" y="0"/>
            <a:ext cx="1182687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38" y="1289518"/>
            <a:ext cx="4040189" cy="377598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401" y="4623823"/>
            <a:ext cx="2182691" cy="32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74" y="1377950"/>
            <a:ext cx="64960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0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1E5082"/>
                </a:solidFill>
              </a:rPr>
              <a:t>Quale chirurgia dopo il fallimento di un </a:t>
            </a:r>
            <a:r>
              <a:rPr lang="it-IT" dirty="0" err="1" smtClean="0">
                <a:solidFill>
                  <a:srgbClr val="1E5082"/>
                </a:solidFill>
              </a:rPr>
              <a:t>Oagb:DGER</a:t>
            </a:r>
            <a:r>
              <a:rPr lang="it-IT" dirty="0" smtClean="0">
                <a:solidFill>
                  <a:srgbClr val="1E5082"/>
                </a:solidFill>
              </a:rPr>
              <a:t>, efficacia del </a:t>
            </a:r>
            <a:r>
              <a:rPr lang="it-IT" dirty="0" err="1" smtClean="0">
                <a:solidFill>
                  <a:srgbClr val="1E5082"/>
                </a:solidFill>
              </a:rPr>
              <a:t>rygb</a:t>
            </a:r>
            <a:endParaRPr lang="it-IT" dirty="0">
              <a:solidFill>
                <a:srgbClr val="1E508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313" y="0"/>
            <a:ext cx="1182687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751" y="1605573"/>
            <a:ext cx="7015249" cy="491978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9574"/>
            <a:ext cx="5697415" cy="258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4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oli">
  <a:themeElements>
    <a:clrScheme name="Personalizzato 34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FFC000"/>
      </a:accent1>
      <a:accent2>
        <a:srgbClr val="F96A1B"/>
      </a:accent2>
      <a:accent3>
        <a:srgbClr val="023C51"/>
      </a:accent3>
      <a:accent4>
        <a:srgbClr val="7C984A"/>
      </a:accent4>
      <a:accent5>
        <a:srgbClr val="FFFFFF"/>
      </a:accent5>
      <a:accent6>
        <a:srgbClr val="28374A"/>
      </a:accent6>
      <a:hlink>
        <a:srgbClr val="5F5F5F"/>
      </a:hlink>
      <a:folHlink>
        <a:srgbClr val="969696"/>
      </a:folHlink>
    </a:clrScheme>
    <a:fontScheme name="Angol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o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16c05727-aa75-4e4a-9b5f-8a80a1165891"/>
    <ds:schemaRef ds:uri="http://www.w3.org/XML/1998/namespace"/>
    <ds:schemaRef ds:uri="71af3243-3dd4-4a8d-8c0d-dd76da1f02a5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482</TotalTime>
  <Words>586</Words>
  <Application>Microsoft Office PowerPoint</Application>
  <PresentationFormat>Personalizzato</PresentationFormat>
  <Paragraphs>82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Angoli</vt:lpstr>
      <vt:lpstr>Quale chirurgia dopo il fallimento di un OAGB</vt:lpstr>
      <vt:lpstr>Quale chirurgia dopo il fallimento di un OAGB: Cenni di storia</vt:lpstr>
      <vt:lpstr>Quale chirurgia dopo il fallimento di un OAGB:  Vantaggi</vt:lpstr>
      <vt:lpstr>Quale chirurgia dopo il fallimento di un OAGB: i NuMeri</vt:lpstr>
      <vt:lpstr>Quale chirurgia dopo il fallimento di un OAGB: I numeri</vt:lpstr>
      <vt:lpstr>Quale chirurgia dopo il fallimento di un OAGB: indicazioni alla chirurgia revisionale</vt:lpstr>
      <vt:lpstr>Quale chirurgia dopo il fallimento di un OAGB: DGer  </vt:lpstr>
      <vt:lpstr>Quale chirurgia dopo il fallimento di un OAGB: DGER</vt:lpstr>
      <vt:lpstr>Quale chirurgia dopo il fallimento di un Oagb:DGER, efficacia del rygb</vt:lpstr>
      <vt:lpstr>Quale chirurgia dopo il fallimento di un OAGB: Malnutrizione </vt:lpstr>
      <vt:lpstr>Quale chirurgia dopo il fallimento di un Oagb: Malnutrizione</vt:lpstr>
      <vt:lpstr>Quale chirurgia dopo il fallimento di un Oagb: Malnutrizione</vt:lpstr>
      <vt:lpstr>Quale chirurgia dopo il fallimento di un Oagb: IWL</vt:lpstr>
      <vt:lpstr>Quale chirurgia dopo il fallimento di un Oagb: IWL resizing Pouch</vt:lpstr>
      <vt:lpstr>Quale chirurgia dopo il fallimento di un Oagb: iwl, resizing pouch</vt:lpstr>
      <vt:lpstr>Quale chirurgia dopo il fallimento di un Oagb: Ulcera marginale perianastomotica</vt:lpstr>
      <vt:lpstr>Quale chirurgia dopo il fallimento di un Oagb: Ulcera marginale perianastomotica</vt:lpstr>
      <vt:lpstr>Quale chirurgia dopo il fallimento di un Oagb: Conclusioni</vt:lpstr>
      <vt:lpstr>Grazie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Utente</cp:lastModifiedBy>
  <cp:revision>73</cp:revision>
  <dcterms:created xsi:type="dcterms:W3CDTF">2022-02-27T17:36:31Z</dcterms:created>
  <dcterms:modified xsi:type="dcterms:W3CDTF">2024-05-09T19:41:28Z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